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270" r:id="rId2"/>
    <p:sldId id="292" r:id="rId3"/>
    <p:sldId id="280" r:id="rId4"/>
    <p:sldId id="282" r:id="rId5"/>
    <p:sldId id="288" r:id="rId6"/>
    <p:sldId id="295" r:id="rId7"/>
    <p:sldId id="297" r:id="rId8"/>
    <p:sldId id="335" r:id="rId9"/>
    <p:sldId id="298" r:id="rId10"/>
    <p:sldId id="331" r:id="rId11"/>
    <p:sldId id="300" r:id="rId12"/>
    <p:sldId id="322" r:id="rId13"/>
    <p:sldId id="323" r:id="rId14"/>
    <p:sldId id="330" r:id="rId15"/>
    <p:sldId id="332" r:id="rId16"/>
    <p:sldId id="309" r:id="rId17"/>
    <p:sldId id="336" r:id="rId18"/>
    <p:sldId id="311" r:id="rId19"/>
    <p:sldId id="337" r:id="rId20"/>
    <p:sldId id="307" r:id="rId21"/>
    <p:sldId id="321" r:id="rId22"/>
    <p:sldId id="325"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3CAF3A5-C0D9-4F26-9673-2695BA402CF5}" v="3" dt="2022-08-20T09:04:14.1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809" autoAdjust="0"/>
    <p:restoredTop sz="94660" autoAdjust="0"/>
  </p:normalViewPr>
  <p:slideViewPr>
    <p:cSldViewPr>
      <p:cViewPr varScale="1">
        <p:scale>
          <a:sx n="66" d="100"/>
          <a:sy n="66" d="100"/>
        </p:scale>
        <p:origin x="1272" y="32"/>
      </p:cViewPr>
      <p:guideLst>
        <p:guide orient="horz" pos="2160"/>
        <p:guide pos="2880"/>
      </p:guideLst>
    </p:cSldViewPr>
  </p:slideViewPr>
  <p:outlineViewPr>
    <p:cViewPr>
      <p:scale>
        <a:sx n="33" d="100"/>
        <a:sy n="33" d="100"/>
      </p:scale>
      <p:origin x="0" y="1506"/>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8DB4F3-31C1-4835-8021-F7CEE58C5C27}" type="datetimeFigureOut">
              <a:rPr lang="en-GB" smtClean="0"/>
              <a:t>21/08/2025</a:t>
            </a:fld>
            <a:endParaRPr lang="en-GB"/>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8642460-2060-435A-B0DE-FA68C07F8EA8}" type="slidenum">
              <a:rPr lang="en-GB" smtClean="0"/>
              <a:t>‹#›</a:t>
            </a:fld>
            <a:endParaRPr lang="en-GB"/>
          </a:p>
        </p:txBody>
      </p:sp>
    </p:spTree>
    <p:extLst>
      <p:ext uri="{BB962C8B-B14F-4D97-AF65-F5344CB8AC3E}">
        <p14:creationId xmlns:p14="http://schemas.microsoft.com/office/powerpoint/2010/main" val="40906461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A0C0346-FE9C-40B3-8CF1-B011A1DF8B3B}" type="datetimeFigureOut">
              <a:rPr lang="en-GB" smtClean="0"/>
              <a:t>21/08/2025</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B3D5B60-A681-49C9-85AE-22897271E7CD}" type="slidenum">
              <a:rPr lang="en-GB" smtClean="0"/>
              <a:t>‹#›</a:t>
            </a:fld>
            <a:endParaRPr lang="en-GB"/>
          </a:p>
        </p:txBody>
      </p:sp>
    </p:spTree>
    <p:extLst>
      <p:ext uri="{BB962C8B-B14F-4D97-AF65-F5344CB8AC3E}">
        <p14:creationId xmlns:p14="http://schemas.microsoft.com/office/powerpoint/2010/main" val="33540322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BB3D5B60-A681-49C9-85AE-22897271E7CD}" type="slidenum">
              <a:rPr lang="en-GB" smtClean="0"/>
              <a:t>1</a:t>
            </a:fld>
            <a:endParaRPr lang="en-GB"/>
          </a:p>
        </p:txBody>
      </p:sp>
    </p:spTree>
    <p:extLst>
      <p:ext uri="{BB962C8B-B14F-4D97-AF65-F5344CB8AC3E}">
        <p14:creationId xmlns:p14="http://schemas.microsoft.com/office/powerpoint/2010/main" val="11714050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C4887128-29F1-46AD-A9B6-62A5141761BF}" type="datetimeFigureOut">
              <a:rPr lang="en-GB" smtClean="0"/>
              <a:t>21/08/2025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58F291B5-0EC4-475D-B1C4-483248FE8F04}" type="slidenum">
              <a:rPr lang="en-GB" smtClean="0"/>
              <a:t>‹#›</a:t>
            </a:fld>
            <a:endParaRPr lang="en-GB" dirty="0"/>
          </a:p>
        </p:txBody>
      </p:sp>
    </p:spTree>
    <p:extLst>
      <p:ext uri="{BB962C8B-B14F-4D97-AF65-F5344CB8AC3E}">
        <p14:creationId xmlns:p14="http://schemas.microsoft.com/office/powerpoint/2010/main" val="17652449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4887128-29F1-46AD-A9B6-62A5141761BF}" type="datetimeFigureOut">
              <a:rPr lang="en-GB" smtClean="0"/>
              <a:t>21/08/2025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58F291B5-0EC4-475D-B1C4-483248FE8F04}" type="slidenum">
              <a:rPr lang="en-GB" smtClean="0"/>
              <a:t>‹#›</a:t>
            </a:fld>
            <a:endParaRPr lang="en-GB" dirty="0"/>
          </a:p>
        </p:txBody>
      </p:sp>
    </p:spTree>
    <p:extLst>
      <p:ext uri="{BB962C8B-B14F-4D97-AF65-F5344CB8AC3E}">
        <p14:creationId xmlns:p14="http://schemas.microsoft.com/office/powerpoint/2010/main" val="1207454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4887128-29F1-46AD-A9B6-62A5141761BF}" type="datetimeFigureOut">
              <a:rPr lang="en-GB" smtClean="0"/>
              <a:t>21/08/2025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58F291B5-0EC4-475D-B1C4-483248FE8F04}" type="slidenum">
              <a:rPr lang="en-GB" smtClean="0"/>
              <a:t>‹#›</a:t>
            </a:fld>
            <a:endParaRPr lang="en-GB" dirty="0"/>
          </a:p>
        </p:txBody>
      </p:sp>
    </p:spTree>
    <p:extLst>
      <p:ext uri="{BB962C8B-B14F-4D97-AF65-F5344CB8AC3E}">
        <p14:creationId xmlns:p14="http://schemas.microsoft.com/office/powerpoint/2010/main" val="18745813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4887128-29F1-46AD-A9B6-62A5141761BF}" type="datetimeFigureOut">
              <a:rPr lang="en-GB" smtClean="0"/>
              <a:t>21/08/2025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58F291B5-0EC4-475D-B1C4-483248FE8F04}" type="slidenum">
              <a:rPr lang="en-GB" smtClean="0"/>
              <a:t>‹#›</a:t>
            </a:fld>
            <a:endParaRPr lang="en-GB" dirty="0"/>
          </a:p>
        </p:txBody>
      </p:sp>
    </p:spTree>
    <p:extLst>
      <p:ext uri="{BB962C8B-B14F-4D97-AF65-F5344CB8AC3E}">
        <p14:creationId xmlns:p14="http://schemas.microsoft.com/office/powerpoint/2010/main" val="27441657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4887128-29F1-46AD-A9B6-62A5141761BF}" type="datetimeFigureOut">
              <a:rPr lang="en-GB" smtClean="0"/>
              <a:t>21/08/2025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58F291B5-0EC4-475D-B1C4-483248FE8F04}" type="slidenum">
              <a:rPr lang="en-GB" smtClean="0"/>
              <a:t>‹#›</a:t>
            </a:fld>
            <a:endParaRPr lang="en-GB" dirty="0"/>
          </a:p>
        </p:txBody>
      </p:sp>
    </p:spTree>
    <p:extLst>
      <p:ext uri="{BB962C8B-B14F-4D97-AF65-F5344CB8AC3E}">
        <p14:creationId xmlns:p14="http://schemas.microsoft.com/office/powerpoint/2010/main" val="36672383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C4887128-29F1-46AD-A9B6-62A5141761BF}" type="datetimeFigureOut">
              <a:rPr lang="en-GB" smtClean="0"/>
              <a:t>21/08/2025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58F291B5-0EC4-475D-B1C4-483248FE8F04}" type="slidenum">
              <a:rPr lang="en-GB" smtClean="0"/>
              <a:t>‹#›</a:t>
            </a:fld>
            <a:endParaRPr lang="en-GB" dirty="0"/>
          </a:p>
        </p:txBody>
      </p:sp>
    </p:spTree>
    <p:extLst>
      <p:ext uri="{BB962C8B-B14F-4D97-AF65-F5344CB8AC3E}">
        <p14:creationId xmlns:p14="http://schemas.microsoft.com/office/powerpoint/2010/main" val="15338339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C4887128-29F1-46AD-A9B6-62A5141761BF}" type="datetimeFigureOut">
              <a:rPr lang="en-GB" smtClean="0"/>
              <a:t>21/08/2025</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58F291B5-0EC4-475D-B1C4-483248FE8F04}" type="slidenum">
              <a:rPr lang="en-GB" smtClean="0"/>
              <a:t>‹#›</a:t>
            </a:fld>
            <a:endParaRPr lang="en-GB" dirty="0"/>
          </a:p>
        </p:txBody>
      </p:sp>
    </p:spTree>
    <p:extLst>
      <p:ext uri="{BB962C8B-B14F-4D97-AF65-F5344CB8AC3E}">
        <p14:creationId xmlns:p14="http://schemas.microsoft.com/office/powerpoint/2010/main" val="40823329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C4887128-29F1-46AD-A9B6-62A5141761BF}" type="datetimeFigureOut">
              <a:rPr lang="en-GB" smtClean="0"/>
              <a:t>21/08/2025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58F291B5-0EC4-475D-B1C4-483248FE8F04}" type="slidenum">
              <a:rPr lang="en-GB" smtClean="0"/>
              <a:t>‹#›</a:t>
            </a:fld>
            <a:endParaRPr lang="en-GB" dirty="0"/>
          </a:p>
        </p:txBody>
      </p:sp>
    </p:spTree>
    <p:extLst>
      <p:ext uri="{BB962C8B-B14F-4D97-AF65-F5344CB8AC3E}">
        <p14:creationId xmlns:p14="http://schemas.microsoft.com/office/powerpoint/2010/main" val="25743303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887128-29F1-46AD-A9B6-62A5141761BF}" type="datetimeFigureOut">
              <a:rPr lang="en-GB" smtClean="0"/>
              <a:t>21/08/2025</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58F291B5-0EC4-475D-B1C4-483248FE8F04}" type="slidenum">
              <a:rPr lang="en-GB" smtClean="0"/>
              <a:t>‹#›</a:t>
            </a:fld>
            <a:endParaRPr lang="en-GB" dirty="0"/>
          </a:p>
        </p:txBody>
      </p:sp>
    </p:spTree>
    <p:extLst>
      <p:ext uri="{BB962C8B-B14F-4D97-AF65-F5344CB8AC3E}">
        <p14:creationId xmlns:p14="http://schemas.microsoft.com/office/powerpoint/2010/main" val="16910929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4887128-29F1-46AD-A9B6-62A5141761BF}" type="datetimeFigureOut">
              <a:rPr lang="en-GB" smtClean="0"/>
              <a:t>21/08/2025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58F291B5-0EC4-475D-B1C4-483248FE8F04}" type="slidenum">
              <a:rPr lang="en-GB" smtClean="0"/>
              <a:t>‹#›</a:t>
            </a:fld>
            <a:endParaRPr lang="en-GB" dirty="0"/>
          </a:p>
        </p:txBody>
      </p:sp>
    </p:spTree>
    <p:extLst>
      <p:ext uri="{BB962C8B-B14F-4D97-AF65-F5344CB8AC3E}">
        <p14:creationId xmlns:p14="http://schemas.microsoft.com/office/powerpoint/2010/main" val="2705649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4887128-29F1-46AD-A9B6-62A5141761BF}" type="datetimeFigureOut">
              <a:rPr lang="en-GB" smtClean="0"/>
              <a:t>21/08/2025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58F291B5-0EC4-475D-B1C4-483248FE8F04}" type="slidenum">
              <a:rPr lang="en-GB" smtClean="0"/>
              <a:t>‹#›</a:t>
            </a:fld>
            <a:endParaRPr lang="en-GB" dirty="0"/>
          </a:p>
        </p:txBody>
      </p:sp>
    </p:spTree>
    <p:extLst>
      <p:ext uri="{BB962C8B-B14F-4D97-AF65-F5344CB8AC3E}">
        <p14:creationId xmlns:p14="http://schemas.microsoft.com/office/powerpoint/2010/main" val="32832878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887128-29F1-46AD-A9B6-62A5141761BF}" type="datetimeFigureOut">
              <a:rPr lang="en-GB" smtClean="0"/>
              <a:t>21/08/2025</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F291B5-0EC4-475D-B1C4-483248FE8F04}" type="slidenum">
              <a:rPr lang="en-GB" smtClean="0"/>
              <a:t>‹#›</a:t>
            </a:fld>
            <a:endParaRPr lang="en-GB" dirty="0"/>
          </a:p>
        </p:txBody>
      </p:sp>
    </p:spTree>
    <p:extLst>
      <p:ext uri="{BB962C8B-B14F-4D97-AF65-F5344CB8AC3E}">
        <p14:creationId xmlns:p14="http://schemas.microsoft.com/office/powerpoint/2010/main" val="19937181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mailto:saturdayrefs@midherts.com" TargetMode="Externa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hyperlink" Target="mailto:sundayrefs@midherts.com" TargetMode="External"/><Relationship Id="rId2" Type="http://schemas.openxmlformats.org/officeDocument/2006/relationships/hyperlink" Target="mailto:saturdayrefs@midherts.com" TargetMode="Externa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hyperlink" Target="mailto:saturdayrefs@midherts.com" TargetMode="Externa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hyperlink" Target="mailto:sundayrefs@midherts.com" TargetMode="External"/><Relationship Id="rId2" Type="http://schemas.openxmlformats.org/officeDocument/2006/relationships/hyperlink" Target="mailto:saturdayrefs@midherts.com" TargetMode="Externa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hyperlink" Target="https://forms.gle/SoJBHqkzuDeqtDMD6" TargetMode="Externa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hyperlink" Target="https://football.mitoo.co.uk/News.cfm?LeagueCode=MHRML2025&amp;NB=0" TargetMode="Externa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323528" y="404664"/>
            <a:ext cx="8496944" cy="1508105"/>
          </a:xfrm>
          <a:prstGeom prst="rect">
            <a:avLst/>
          </a:prstGeom>
          <a:noFill/>
        </p:spPr>
        <p:txBody>
          <a:bodyPr wrap="square" rtlCol="0">
            <a:spAutoFit/>
          </a:bodyPr>
          <a:lstStyle/>
          <a:p>
            <a:r>
              <a:rPr lang="en-GB" sz="4800" b="1" dirty="0">
                <a:ln w="12700" cmpd="sng">
                  <a:solidFill>
                    <a:schemeClr val="accent4"/>
                  </a:solidFill>
                  <a:prstDash val="solid"/>
                </a:ln>
              </a:rPr>
              <a:t>Mid Herts League</a:t>
            </a:r>
          </a:p>
          <a:p>
            <a:endParaRPr lang="en-GB" sz="4400" b="1" dirty="0">
              <a:ln w="12700" cmpd="sng">
                <a:solidFill>
                  <a:schemeClr val="accent4"/>
                </a:solidFill>
                <a:prstDash val="solid"/>
              </a:ln>
            </a:endParaRPr>
          </a:p>
        </p:txBody>
      </p:sp>
      <p:pic>
        <p:nvPicPr>
          <p:cNvPr id="3" name="Picture 2">
            <a:extLst>
              <a:ext uri="{FF2B5EF4-FFF2-40B4-BE49-F238E27FC236}">
                <a16:creationId xmlns:a16="http://schemas.microsoft.com/office/drawing/2014/main" id="{F0063767-9ED4-4ADD-B38C-4EF635ADA8C3}"/>
              </a:ext>
            </a:extLst>
          </p:cNvPr>
          <p:cNvPicPr>
            <a:picLocks noChangeAspect="1"/>
          </p:cNvPicPr>
          <p:nvPr/>
        </p:nvPicPr>
        <p:blipFill>
          <a:blip r:embed="rId3"/>
          <a:stretch>
            <a:fillRect/>
          </a:stretch>
        </p:blipFill>
        <p:spPr>
          <a:xfrm>
            <a:off x="2771800" y="1340768"/>
            <a:ext cx="3324451" cy="5247629"/>
          </a:xfrm>
          <a:prstGeom prst="rect">
            <a:avLst/>
          </a:prstGeom>
        </p:spPr>
      </p:pic>
    </p:spTree>
    <p:extLst>
      <p:ext uri="{BB962C8B-B14F-4D97-AF65-F5344CB8AC3E}">
        <p14:creationId xmlns:p14="http://schemas.microsoft.com/office/powerpoint/2010/main" val="308461377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A97CBE-6E7D-4B6F-9951-18684B412411}"/>
              </a:ext>
            </a:extLst>
          </p:cNvPr>
          <p:cNvSpPr>
            <a:spLocks noGrp="1"/>
          </p:cNvSpPr>
          <p:nvPr>
            <p:ph type="title"/>
          </p:nvPr>
        </p:nvSpPr>
        <p:spPr>
          <a:xfrm>
            <a:off x="457200" y="274638"/>
            <a:ext cx="8229600" cy="850106"/>
          </a:xfrm>
        </p:spPr>
        <p:txBody>
          <a:bodyPr>
            <a:normAutofit/>
          </a:bodyPr>
          <a:lstStyle/>
          <a:p>
            <a:r>
              <a:rPr lang="en-GB" sz="4000" dirty="0"/>
              <a:t>What if I’m not contacted?</a:t>
            </a:r>
          </a:p>
        </p:txBody>
      </p:sp>
      <p:sp>
        <p:nvSpPr>
          <p:cNvPr id="5" name="TextBox 4">
            <a:extLst>
              <a:ext uri="{FF2B5EF4-FFF2-40B4-BE49-F238E27FC236}">
                <a16:creationId xmlns:a16="http://schemas.microsoft.com/office/drawing/2014/main" id="{7D7EE110-6C37-42D6-9C26-599F6886EF97}"/>
              </a:ext>
            </a:extLst>
          </p:cNvPr>
          <p:cNvSpPr txBox="1"/>
          <p:nvPr/>
        </p:nvSpPr>
        <p:spPr>
          <a:xfrm>
            <a:off x="477150" y="1124744"/>
            <a:ext cx="8229600" cy="5693866"/>
          </a:xfrm>
          <a:prstGeom prst="rect">
            <a:avLst/>
          </a:prstGeom>
          <a:noFill/>
        </p:spPr>
        <p:txBody>
          <a:bodyPr wrap="square" rtlCol="0">
            <a:spAutoFit/>
          </a:bodyPr>
          <a:lstStyle/>
          <a:p>
            <a:pPr lvl="0"/>
            <a:r>
              <a:rPr lang="en-GB" sz="2800" dirty="0"/>
              <a:t>If you are not, send them an email confirming you are the appointed Referee and that you are available and copy either me or Glenn at </a:t>
            </a:r>
            <a:r>
              <a:rPr lang="en-GB" sz="2800" u="sng" dirty="0">
                <a:hlinkClick r:id="rId2"/>
              </a:rPr>
              <a:t>saturdayrefs@midherts.com</a:t>
            </a:r>
            <a:r>
              <a:rPr lang="en-GB" sz="2800" u="sng" dirty="0"/>
              <a:t> </a:t>
            </a:r>
            <a:r>
              <a:rPr lang="en-GB" sz="2800" dirty="0"/>
              <a:t>or </a:t>
            </a:r>
            <a:r>
              <a:rPr lang="en-GB" sz="2800" u="sng" dirty="0"/>
              <a:t>sundayrefs@midherts.com</a:t>
            </a:r>
            <a:r>
              <a:rPr lang="en-GB" sz="2800" dirty="0"/>
              <a:t>, along with the Club Secretary </a:t>
            </a:r>
          </a:p>
          <a:p>
            <a:pPr lvl="0"/>
            <a:r>
              <a:rPr lang="en-GB" sz="2800" dirty="0"/>
              <a:t>Their contact details can be found on the Robin Road App</a:t>
            </a:r>
          </a:p>
          <a:p>
            <a:pPr lvl="0"/>
            <a:r>
              <a:rPr lang="en-GB" sz="2800" dirty="0"/>
              <a:t>Teams can and will be fined for not contacting the allocated Referee. </a:t>
            </a:r>
          </a:p>
          <a:p>
            <a:pPr lvl="0"/>
            <a:r>
              <a:rPr lang="en-GB" sz="2800" dirty="0"/>
              <a:t>Please do not assume that if you have not been contacted you do not have a match. Please always check on </a:t>
            </a:r>
            <a:r>
              <a:rPr lang="en-GB" sz="2800" dirty="0" err="1"/>
              <a:t>Mitoo</a:t>
            </a:r>
            <a:r>
              <a:rPr lang="en-GB" sz="2800" dirty="0"/>
              <a:t> yourself.</a:t>
            </a:r>
          </a:p>
        </p:txBody>
      </p:sp>
    </p:spTree>
    <p:extLst>
      <p:ext uri="{BB962C8B-B14F-4D97-AF65-F5344CB8AC3E}">
        <p14:creationId xmlns:p14="http://schemas.microsoft.com/office/powerpoint/2010/main" val="23794304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hidden="1"/>
          <p:cNvSpPr>
            <a:spLocks noGrp="1"/>
          </p:cNvSpPr>
          <p:nvPr>
            <p:ph type="title"/>
          </p:nvPr>
        </p:nvSpPr>
        <p:spPr/>
        <p:txBody>
          <a:bodyPr>
            <a:normAutofit fontScale="90000"/>
          </a:bodyPr>
          <a:lstStyle/>
          <a:p>
            <a:r>
              <a:rPr lang="en-GB"/>
              <a:t>Can I accept extra games?</a:t>
            </a:r>
            <a:br>
              <a:rPr lang="en-GB"/>
            </a:br>
            <a:endParaRPr lang="en-GB" dirty="0"/>
          </a:p>
        </p:txBody>
      </p:sp>
      <p:sp>
        <p:nvSpPr>
          <p:cNvPr id="4" name="TextBox 3">
            <a:extLst>
              <a:ext uri="{FF2B5EF4-FFF2-40B4-BE49-F238E27FC236}">
                <a16:creationId xmlns:a16="http://schemas.microsoft.com/office/drawing/2014/main" id="{8A123D04-6063-810B-0B8A-8874DBB21BC9}"/>
              </a:ext>
            </a:extLst>
          </p:cNvPr>
          <p:cNvSpPr txBox="1"/>
          <p:nvPr/>
        </p:nvSpPr>
        <p:spPr>
          <a:xfrm>
            <a:off x="1187624" y="764704"/>
            <a:ext cx="6696744" cy="3970318"/>
          </a:xfrm>
          <a:prstGeom prst="rect">
            <a:avLst/>
          </a:prstGeom>
          <a:noFill/>
        </p:spPr>
        <p:txBody>
          <a:bodyPr wrap="square" rtlCol="0">
            <a:spAutoFit/>
          </a:bodyPr>
          <a:lstStyle/>
          <a:p>
            <a:pPr algn="ctr"/>
            <a:r>
              <a:rPr lang="en-GB" sz="3600" dirty="0"/>
              <a:t>Can I accept additional matches</a:t>
            </a:r>
          </a:p>
          <a:p>
            <a:pPr algn="ctr"/>
            <a:endParaRPr lang="en-GB" sz="3600" dirty="0"/>
          </a:p>
          <a:p>
            <a:r>
              <a:rPr lang="en-GB" sz="3600" dirty="0"/>
              <a:t>You must not agree to referee any league match without contacting either </a:t>
            </a:r>
            <a:r>
              <a:rPr lang="en-GB" sz="3600" dirty="0">
                <a:hlinkClick r:id="rId2"/>
              </a:rPr>
              <a:t>saturdayrefs@midherts.com</a:t>
            </a:r>
            <a:r>
              <a:rPr lang="en-GB" sz="3600" dirty="0"/>
              <a:t> or </a:t>
            </a:r>
            <a:r>
              <a:rPr lang="en-GB" sz="3600" dirty="0">
                <a:hlinkClick r:id="rId3"/>
              </a:rPr>
              <a:t>sundayrefs@midherts.com</a:t>
            </a:r>
            <a:r>
              <a:rPr lang="en-GB" sz="3600" dirty="0"/>
              <a:t> to check that it is ok first.</a:t>
            </a:r>
          </a:p>
        </p:txBody>
      </p:sp>
    </p:spTree>
    <p:extLst>
      <p:ext uri="{BB962C8B-B14F-4D97-AF65-F5344CB8AC3E}">
        <p14:creationId xmlns:p14="http://schemas.microsoft.com/office/powerpoint/2010/main" val="17592722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4D1BCF0-EF5F-4C24-8E63-C58AAD726FC0}"/>
              </a:ext>
            </a:extLst>
          </p:cNvPr>
          <p:cNvSpPr txBox="1"/>
          <p:nvPr/>
        </p:nvSpPr>
        <p:spPr>
          <a:xfrm>
            <a:off x="481134" y="476672"/>
            <a:ext cx="8352928" cy="2339102"/>
          </a:xfrm>
          <a:prstGeom prst="rect">
            <a:avLst/>
          </a:prstGeom>
          <a:noFill/>
        </p:spPr>
        <p:txBody>
          <a:bodyPr wrap="square" rtlCol="0">
            <a:spAutoFit/>
          </a:bodyPr>
          <a:lstStyle/>
          <a:p>
            <a:pPr algn="ctr"/>
            <a:r>
              <a:rPr lang="en-GB" sz="2800" b="1" dirty="0"/>
              <a:t>What do I do if I’m approached to cover another match, when I am already at a ground?</a:t>
            </a:r>
          </a:p>
          <a:p>
            <a:endParaRPr lang="en-GB" dirty="0"/>
          </a:p>
          <a:p>
            <a:r>
              <a:rPr lang="en-GB" sz="2400" dirty="0"/>
              <a:t>Again, if you have not been appointed to the game by the League, you cannot Referee it without </a:t>
            </a:r>
            <a:r>
              <a:rPr lang="en-GB" sz="2400" b="1" dirty="0"/>
              <a:t>first</a:t>
            </a:r>
            <a:r>
              <a:rPr lang="en-GB" sz="2400" dirty="0"/>
              <a:t> contacting the correct referee co-ordinator to gain approval.</a:t>
            </a:r>
          </a:p>
        </p:txBody>
      </p:sp>
      <p:sp>
        <p:nvSpPr>
          <p:cNvPr id="5" name="Rectangle 4">
            <a:extLst>
              <a:ext uri="{FF2B5EF4-FFF2-40B4-BE49-F238E27FC236}">
                <a16:creationId xmlns:a16="http://schemas.microsoft.com/office/drawing/2014/main" id="{93EC61DF-49C4-4DA6-BE22-91FA694C88DA}"/>
              </a:ext>
            </a:extLst>
          </p:cNvPr>
          <p:cNvSpPr/>
          <p:nvPr/>
        </p:nvSpPr>
        <p:spPr>
          <a:xfrm>
            <a:off x="481134" y="2708920"/>
            <a:ext cx="8352928" cy="3877985"/>
          </a:xfrm>
          <a:prstGeom prst="rect">
            <a:avLst/>
          </a:prstGeom>
        </p:spPr>
        <p:txBody>
          <a:bodyPr wrap="square">
            <a:spAutoFit/>
          </a:bodyPr>
          <a:lstStyle/>
          <a:p>
            <a:pPr algn="ctr"/>
            <a:r>
              <a:rPr lang="en-GB" sz="2800" b="1" dirty="0"/>
              <a:t>Why is this?</a:t>
            </a:r>
          </a:p>
          <a:p>
            <a:endParaRPr lang="en-GB" dirty="0"/>
          </a:p>
          <a:p>
            <a:r>
              <a:rPr lang="en-GB" sz="2000" dirty="0"/>
              <a:t>There are lots of reasons, some of which are:-</a:t>
            </a:r>
          </a:p>
          <a:p>
            <a:endParaRPr lang="en-GB" sz="2000" dirty="0"/>
          </a:p>
          <a:p>
            <a:r>
              <a:rPr lang="en-GB" sz="2000" dirty="0"/>
              <a:t> (a) 	There might already be another Referee allocated to the game 	who could be running late;</a:t>
            </a:r>
          </a:p>
          <a:p>
            <a:r>
              <a:rPr lang="en-GB" sz="2000" dirty="0"/>
              <a:t> (b)	They might not have contacted that Referee;</a:t>
            </a:r>
          </a:p>
          <a:p>
            <a:r>
              <a:rPr lang="en-GB" sz="2000" dirty="0"/>
              <a:t> (c) 	The opposition may have put a complaint in against you or 	requested not to have you;</a:t>
            </a:r>
          </a:p>
          <a:p>
            <a:r>
              <a:rPr lang="en-GB" sz="2000" dirty="0"/>
              <a:t> (d) 	You might’ve had trouble with the opposition</a:t>
            </a:r>
          </a:p>
          <a:p>
            <a:r>
              <a:rPr lang="en-GB" sz="2000" dirty="0"/>
              <a:t> (e) 	You might have an affiliation with the away team;</a:t>
            </a:r>
          </a:p>
          <a:p>
            <a:r>
              <a:rPr lang="en-GB" sz="2000" dirty="0"/>
              <a:t> (f) 	You might not be suitable for the game;</a:t>
            </a:r>
          </a:p>
        </p:txBody>
      </p:sp>
    </p:spTree>
    <p:extLst>
      <p:ext uri="{BB962C8B-B14F-4D97-AF65-F5344CB8AC3E}">
        <p14:creationId xmlns:p14="http://schemas.microsoft.com/office/powerpoint/2010/main" val="38073564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E2410F5-F864-4DD5-8648-2C88B5B4952B}"/>
              </a:ext>
            </a:extLst>
          </p:cNvPr>
          <p:cNvSpPr txBox="1"/>
          <p:nvPr/>
        </p:nvSpPr>
        <p:spPr>
          <a:xfrm>
            <a:off x="395536" y="332656"/>
            <a:ext cx="8424936" cy="2185214"/>
          </a:xfrm>
          <a:prstGeom prst="rect">
            <a:avLst/>
          </a:prstGeom>
          <a:noFill/>
        </p:spPr>
        <p:txBody>
          <a:bodyPr wrap="square" rtlCol="0">
            <a:spAutoFit/>
          </a:bodyPr>
          <a:lstStyle/>
          <a:p>
            <a:r>
              <a:rPr lang="en-GB" sz="2800" b="1" dirty="0"/>
              <a:t>What if they say, they have cleared it with the League?</a:t>
            </a:r>
          </a:p>
          <a:p>
            <a:endParaRPr lang="en-GB" sz="2400" b="1" dirty="0"/>
          </a:p>
          <a:p>
            <a:r>
              <a:rPr lang="en-GB" sz="2800" dirty="0"/>
              <a:t>Unless you have spoken to a referee co-ordinator, and heard the words, “yes you can do that game”,  then it is not ok.</a:t>
            </a:r>
          </a:p>
        </p:txBody>
      </p:sp>
      <p:sp>
        <p:nvSpPr>
          <p:cNvPr id="4" name="TextBox 3">
            <a:extLst>
              <a:ext uri="{FF2B5EF4-FFF2-40B4-BE49-F238E27FC236}">
                <a16:creationId xmlns:a16="http://schemas.microsoft.com/office/drawing/2014/main" id="{299775E6-0E7B-42F0-B055-22278AADD51E}"/>
              </a:ext>
            </a:extLst>
          </p:cNvPr>
          <p:cNvSpPr txBox="1"/>
          <p:nvPr/>
        </p:nvSpPr>
        <p:spPr>
          <a:xfrm>
            <a:off x="395536" y="2832611"/>
            <a:ext cx="7992888" cy="1754326"/>
          </a:xfrm>
          <a:prstGeom prst="rect">
            <a:avLst/>
          </a:prstGeom>
          <a:noFill/>
        </p:spPr>
        <p:txBody>
          <a:bodyPr wrap="square" rtlCol="0">
            <a:spAutoFit/>
          </a:bodyPr>
          <a:lstStyle/>
          <a:p>
            <a:r>
              <a:rPr lang="en-GB" sz="2800" b="1" dirty="0"/>
              <a:t>What if they say their game is of higher importance?</a:t>
            </a:r>
          </a:p>
          <a:p>
            <a:endParaRPr lang="en-GB" sz="2400" b="1" dirty="0"/>
          </a:p>
          <a:p>
            <a:r>
              <a:rPr lang="en-GB" sz="2800" dirty="0"/>
              <a:t>The only game that is important is the one you have been appointed to!</a:t>
            </a:r>
          </a:p>
        </p:txBody>
      </p:sp>
      <p:sp>
        <p:nvSpPr>
          <p:cNvPr id="5" name="TextBox 4">
            <a:extLst>
              <a:ext uri="{FF2B5EF4-FFF2-40B4-BE49-F238E27FC236}">
                <a16:creationId xmlns:a16="http://schemas.microsoft.com/office/drawing/2014/main" id="{B2E4A4D2-FFC0-4BFF-8E85-C094CA9CBB75}"/>
              </a:ext>
            </a:extLst>
          </p:cNvPr>
          <p:cNvSpPr txBox="1"/>
          <p:nvPr/>
        </p:nvSpPr>
        <p:spPr>
          <a:xfrm>
            <a:off x="539552" y="5517232"/>
            <a:ext cx="7704856" cy="1200329"/>
          </a:xfrm>
          <a:prstGeom prst="rect">
            <a:avLst/>
          </a:prstGeom>
          <a:noFill/>
        </p:spPr>
        <p:txBody>
          <a:bodyPr wrap="square" rtlCol="0">
            <a:spAutoFit/>
          </a:bodyPr>
          <a:lstStyle/>
          <a:p>
            <a:r>
              <a:rPr lang="en-GB" sz="3600" b="1" dirty="0"/>
              <a:t>If there is any doubt, call Kate or Glenn to clarify </a:t>
            </a:r>
            <a:r>
              <a:rPr lang="en-GB" sz="3600" b="1" u="sng" dirty="0"/>
              <a:t>before</a:t>
            </a:r>
            <a:r>
              <a:rPr lang="en-GB" sz="3600" b="1" dirty="0"/>
              <a:t> agreeing to anything.  </a:t>
            </a:r>
          </a:p>
        </p:txBody>
      </p:sp>
    </p:spTree>
    <p:extLst>
      <p:ext uri="{BB962C8B-B14F-4D97-AF65-F5344CB8AC3E}">
        <p14:creationId xmlns:p14="http://schemas.microsoft.com/office/powerpoint/2010/main" val="17388380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1C75076-760C-4D1F-BA7D-E9BBD213A954}"/>
              </a:ext>
            </a:extLst>
          </p:cNvPr>
          <p:cNvSpPr txBox="1"/>
          <p:nvPr/>
        </p:nvSpPr>
        <p:spPr>
          <a:xfrm>
            <a:off x="539552" y="8857"/>
            <a:ext cx="8064896" cy="6001643"/>
          </a:xfrm>
          <a:prstGeom prst="rect">
            <a:avLst/>
          </a:prstGeom>
          <a:noFill/>
        </p:spPr>
        <p:txBody>
          <a:bodyPr wrap="square" rtlCol="0">
            <a:spAutoFit/>
          </a:bodyPr>
          <a:lstStyle/>
          <a:p>
            <a:pPr algn="ctr"/>
            <a:r>
              <a:rPr lang="en-GB" sz="2400" b="1" dirty="0"/>
              <a:t>How do I get extra games?</a:t>
            </a:r>
          </a:p>
          <a:p>
            <a:endParaRPr lang="en-GB" sz="2400" dirty="0"/>
          </a:p>
          <a:p>
            <a:r>
              <a:rPr lang="en-GB" sz="2400" dirty="0"/>
              <a:t>On </a:t>
            </a:r>
            <a:r>
              <a:rPr lang="en-GB" sz="2400" b="1" dirty="0"/>
              <a:t>Monday evening </a:t>
            </a:r>
            <a:r>
              <a:rPr lang="en-GB" sz="2400" dirty="0"/>
              <a:t>an email will be sent to all Referees with a list of games that have published KO times that are still available.  These are on a first come, first served basis but you must reply to the email. All requests should come to </a:t>
            </a:r>
            <a:r>
              <a:rPr lang="en-GB" sz="2400" dirty="0">
                <a:hlinkClick r:id="rId2"/>
              </a:rPr>
              <a:t>saturdayrefs@midherts.com</a:t>
            </a:r>
            <a:r>
              <a:rPr lang="en-GB" sz="2400" dirty="0"/>
              <a:t>, regardless of which day the fixture is. </a:t>
            </a:r>
            <a:r>
              <a:rPr lang="en-GB" sz="2400" b="1" dirty="0"/>
              <a:t>The deadline to request a match is 9pm on Tuesday, after this our rules state I can no longer appoint referees</a:t>
            </a:r>
          </a:p>
          <a:p>
            <a:endParaRPr lang="en-GB" sz="2400" dirty="0"/>
          </a:p>
          <a:p>
            <a:pPr algn="ctr"/>
            <a:r>
              <a:rPr lang="en-GB" sz="2400" b="1" dirty="0"/>
              <a:t>Only games on the list, may be picked up.</a:t>
            </a:r>
          </a:p>
          <a:p>
            <a:endParaRPr lang="en-GB" sz="2400" dirty="0"/>
          </a:p>
          <a:p>
            <a:pPr algn="ctr"/>
            <a:r>
              <a:rPr lang="en-GB" sz="2400" b="1" dirty="0"/>
              <a:t>You must update your availability before replying to the email.</a:t>
            </a:r>
          </a:p>
          <a:p>
            <a:endParaRPr lang="en-GB" sz="2400" dirty="0"/>
          </a:p>
          <a:p>
            <a:pPr algn="ctr"/>
            <a:r>
              <a:rPr lang="en-GB" sz="2400" dirty="0"/>
              <a:t>Please </a:t>
            </a:r>
            <a:r>
              <a:rPr lang="en-GB" sz="2400" b="1" dirty="0"/>
              <a:t>DO NOT EMAIL</a:t>
            </a:r>
            <a:r>
              <a:rPr lang="en-GB" sz="2400" dirty="0"/>
              <a:t> before the list has been emailed out.</a:t>
            </a:r>
          </a:p>
        </p:txBody>
      </p:sp>
    </p:spTree>
    <p:extLst>
      <p:ext uri="{BB962C8B-B14F-4D97-AF65-F5344CB8AC3E}">
        <p14:creationId xmlns:p14="http://schemas.microsoft.com/office/powerpoint/2010/main" val="27632161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FBC4A203-C19D-4FE8-82F3-26E4C4D1FA0B}"/>
              </a:ext>
            </a:extLst>
          </p:cNvPr>
          <p:cNvSpPr>
            <a:spLocks noGrp="1"/>
          </p:cNvSpPr>
          <p:nvPr>
            <p:ph type="subTitle" idx="1"/>
          </p:nvPr>
        </p:nvSpPr>
        <p:spPr>
          <a:xfrm>
            <a:off x="467544" y="332656"/>
            <a:ext cx="8424936" cy="5306144"/>
          </a:xfrm>
        </p:spPr>
        <p:txBody>
          <a:bodyPr>
            <a:normAutofit fontScale="77500" lnSpcReduction="20000"/>
          </a:bodyPr>
          <a:lstStyle/>
          <a:p>
            <a:r>
              <a:rPr lang="en-GB" sz="4300" b="1" dirty="0">
                <a:solidFill>
                  <a:schemeClr val="tx1"/>
                </a:solidFill>
              </a:rPr>
              <a:t>What if something changes and I’m unable to referee my allocated game</a:t>
            </a:r>
            <a:r>
              <a:rPr lang="en-GB" dirty="0">
                <a:solidFill>
                  <a:schemeClr val="tx1"/>
                </a:solidFill>
              </a:rPr>
              <a:t>?</a:t>
            </a:r>
          </a:p>
          <a:p>
            <a:r>
              <a:rPr lang="en-GB" dirty="0">
                <a:solidFill>
                  <a:schemeClr val="tx1"/>
                </a:solidFill>
              </a:rPr>
              <a:t> </a:t>
            </a:r>
          </a:p>
          <a:p>
            <a:pPr lvl="0" algn="l"/>
            <a:r>
              <a:rPr lang="en-GB" dirty="0">
                <a:solidFill>
                  <a:schemeClr val="tx1"/>
                </a:solidFill>
              </a:rPr>
              <a:t>You need to notify the correct </a:t>
            </a:r>
            <a:r>
              <a:rPr lang="en-GB">
                <a:solidFill>
                  <a:schemeClr val="tx1"/>
                </a:solidFill>
              </a:rPr>
              <a:t>referee co-ordinator  </a:t>
            </a:r>
            <a:r>
              <a:rPr lang="en-GB" dirty="0">
                <a:solidFill>
                  <a:schemeClr val="tx1"/>
                </a:solidFill>
              </a:rPr>
              <a:t>immediately at  </a:t>
            </a:r>
            <a:r>
              <a:rPr lang="en-GB" u="sng" dirty="0">
                <a:solidFill>
                  <a:schemeClr val="tx1"/>
                </a:solidFill>
                <a:hlinkClick r:id="rId2"/>
              </a:rPr>
              <a:t>saturdayrefs@midherts.com</a:t>
            </a:r>
            <a:r>
              <a:rPr lang="en-GB" dirty="0">
                <a:solidFill>
                  <a:schemeClr val="tx1"/>
                </a:solidFill>
              </a:rPr>
              <a:t>  or</a:t>
            </a:r>
            <a:r>
              <a:rPr lang="en-GB" u="sng" dirty="0">
                <a:solidFill>
                  <a:schemeClr val="tx1"/>
                </a:solidFill>
              </a:rPr>
              <a:t> </a:t>
            </a:r>
            <a:r>
              <a:rPr lang="en-GB" u="sng" dirty="0">
                <a:solidFill>
                  <a:schemeClr val="tx1"/>
                </a:solidFill>
                <a:hlinkClick r:id="rId3"/>
              </a:rPr>
              <a:t>sundayrefs@midherts.com</a:t>
            </a:r>
            <a:r>
              <a:rPr lang="en-GB" u="sng" dirty="0">
                <a:solidFill>
                  <a:schemeClr val="tx1"/>
                </a:solidFill>
              </a:rPr>
              <a:t>. </a:t>
            </a:r>
            <a:br>
              <a:rPr lang="en-GB" u="sng" dirty="0">
                <a:solidFill>
                  <a:schemeClr val="tx1"/>
                </a:solidFill>
              </a:rPr>
            </a:br>
            <a:endParaRPr lang="en-GB" dirty="0">
              <a:solidFill>
                <a:schemeClr val="tx1"/>
              </a:solidFill>
            </a:endParaRPr>
          </a:p>
          <a:p>
            <a:pPr algn="l"/>
            <a:r>
              <a:rPr lang="en-GB" dirty="0">
                <a:solidFill>
                  <a:schemeClr val="tx1"/>
                </a:solidFill>
              </a:rPr>
              <a:t>You must also contact the home team to inform them immediately. If you are cancelling on the day of the match this MUST be by phone call, not text or email. </a:t>
            </a:r>
          </a:p>
          <a:p>
            <a:pPr algn="l"/>
            <a:endParaRPr lang="en-GB" dirty="0">
              <a:solidFill>
                <a:schemeClr val="tx1"/>
              </a:solidFill>
            </a:endParaRPr>
          </a:p>
          <a:p>
            <a:pPr algn="l"/>
            <a:r>
              <a:rPr lang="en-GB" dirty="0">
                <a:solidFill>
                  <a:schemeClr val="tx1"/>
                </a:solidFill>
              </a:rPr>
              <a:t>The responsibility is </a:t>
            </a:r>
            <a:r>
              <a:rPr lang="en-GB" b="1" dirty="0">
                <a:solidFill>
                  <a:schemeClr val="tx1"/>
                </a:solidFill>
              </a:rPr>
              <a:t>YOURS.</a:t>
            </a:r>
            <a:br>
              <a:rPr lang="en-GB" dirty="0">
                <a:solidFill>
                  <a:schemeClr val="tx1"/>
                </a:solidFill>
              </a:rPr>
            </a:br>
            <a:br>
              <a:rPr lang="en-GB" dirty="0"/>
            </a:br>
            <a:endParaRPr lang="en-GB" dirty="0"/>
          </a:p>
        </p:txBody>
      </p:sp>
    </p:spTree>
    <p:extLst>
      <p:ext uri="{BB962C8B-B14F-4D97-AF65-F5344CB8AC3E}">
        <p14:creationId xmlns:p14="http://schemas.microsoft.com/office/powerpoint/2010/main" val="15162276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hidden="1"/>
          <p:cNvSpPr>
            <a:spLocks noGrp="1"/>
          </p:cNvSpPr>
          <p:nvPr>
            <p:ph type="title"/>
          </p:nvPr>
        </p:nvSpPr>
        <p:spPr/>
        <p:txBody>
          <a:bodyPr>
            <a:normAutofit fontScale="90000"/>
          </a:bodyPr>
          <a:lstStyle/>
          <a:p>
            <a:r>
              <a:rPr lang="en-GB"/>
              <a:t>MHRML Match Report Cards</a:t>
            </a:r>
            <a:br>
              <a:rPr lang="en-GB"/>
            </a:br>
            <a:endParaRPr lang="en-GB" dirty="0"/>
          </a:p>
        </p:txBody>
      </p:sp>
      <p:sp>
        <p:nvSpPr>
          <p:cNvPr id="4" name="TextBox 3">
            <a:extLst>
              <a:ext uri="{FF2B5EF4-FFF2-40B4-BE49-F238E27FC236}">
                <a16:creationId xmlns:a16="http://schemas.microsoft.com/office/drawing/2014/main" id="{7823BC0F-8858-F399-544E-FD6C59E949FF}"/>
              </a:ext>
            </a:extLst>
          </p:cNvPr>
          <p:cNvSpPr txBox="1"/>
          <p:nvPr/>
        </p:nvSpPr>
        <p:spPr>
          <a:xfrm>
            <a:off x="2051720" y="548680"/>
            <a:ext cx="5256584" cy="769441"/>
          </a:xfrm>
          <a:prstGeom prst="rect">
            <a:avLst/>
          </a:prstGeom>
          <a:noFill/>
        </p:spPr>
        <p:txBody>
          <a:bodyPr wrap="square" rtlCol="0">
            <a:spAutoFit/>
          </a:bodyPr>
          <a:lstStyle/>
          <a:p>
            <a:pPr algn="ctr"/>
            <a:r>
              <a:rPr lang="en-GB" sz="4400" b="1" dirty="0"/>
              <a:t>Match cards</a:t>
            </a:r>
          </a:p>
        </p:txBody>
      </p:sp>
      <p:sp>
        <p:nvSpPr>
          <p:cNvPr id="5" name="TextBox 4">
            <a:extLst>
              <a:ext uri="{FF2B5EF4-FFF2-40B4-BE49-F238E27FC236}">
                <a16:creationId xmlns:a16="http://schemas.microsoft.com/office/drawing/2014/main" id="{770DCF4D-2052-F0BE-0279-082120F29AB7}"/>
              </a:ext>
            </a:extLst>
          </p:cNvPr>
          <p:cNvSpPr txBox="1"/>
          <p:nvPr/>
        </p:nvSpPr>
        <p:spPr>
          <a:xfrm>
            <a:off x="827584" y="2204864"/>
            <a:ext cx="7704856" cy="3970318"/>
          </a:xfrm>
          <a:prstGeom prst="rect">
            <a:avLst/>
          </a:prstGeom>
          <a:noFill/>
        </p:spPr>
        <p:txBody>
          <a:bodyPr wrap="square" rtlCol="0">
            <a:spAutoFit/>
          </a:bodyPr>
          <a:lstStyle/>
          <a:p>
            <a:r>
              <a:rPr lang="en-GB" sz="3600" dirty="0"/>
              <a:t>It is a requirement of being a Mid Herts Referee that the match cards are completed within 48 hours of the match.</a:t>
            </a:r>
          </a:p>
          <a:p>
            <a:r>
              <a:rPr lang="en-GB" sz="3600" dirty="0"/>
              <a:t>It should not be part of the referee </a:t>
            </a:r>
          </a:p>
          <a:p>
            <a:r>
              <a:rPr lang="en-GB" sz="3600" dirty="0"/>
              <a:t>co-ordinators role to have to chase these.</a:t>
            </a:r>
          </a:p>
        </p:txBody>
      </p:sp>
    </p:spTree>
    <p:extLst>
      <p:ext uri="{BB962C8B-B14F-4D97-AF65-F5344CB8AC3E}">
        <p14:creationId xmlns:p14="http://schemas.microsoft.com/office/powerpoint/2010/main" val="22146714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F29DAC-82F4-4223-BCEC-6145D07D454C}"/>
              </a:ext>
            </a:extLst>
          </p:cNvPr>
          <p:cNvSpPr>
            <a:spLocks noGrp="1"/>
          </p:cNvSpPr>
          <p:nvPr>
            <p:ph type="title"/>
          </p:nvPr>
        </p:nvSpPr>
        <p:spPr>
          <a:xfrm>
            <a:off x="539552" y="476672"/>
            <a:ext cx="8229600" cy="5458618"/>
          </a:xfrm>
        </p:spPr>
        <p:txBody>
          <a:bodyPr>
            <a:normAutofit/>
          </a:bodyPr>
          <a:lstStyle/>
          <a:p>
            <a:r>
              <a:rPr lang="en-GB" dirty="0"/>
              <a:t>This is done using the following link</a:t>
            </a:r>
            <a:br>
              <a:rPr lang="en-GB" dirty="0"/>
            </a:br>
            <a:br>
              <a:rPr lang="en-GB" dirty="0"/>
            </a:br>
            <a:r>
              <a:rPr lang="en-GB" b="0" i="0" dirty="0">
                <a:effectLst/>
                <a:latin typeface="Calibri" panose="020F0502020204030204" pitchFamily="34" charset="0"/>
                <a:hlinkClick r:id="rId2" tooltip="Original URL: https://forms.gle/SoJBHqkzuDeqtDMD6. Click or tap if you trust this link."/>
              </a:rPr>
              <a:t>https://forms.gle/SoJBHqkzuDeqtDMD6</a:t>
            </a:r>
            <a:br>
              <a:rPr lang="en-GB" dirty="0"/>
            </a:br>
            <a:endParaRPr lang="en-GB" sz="2000" dirty="0"/>
          </a:p>
        </p:txBody>
      </p:sp>
    </p:spTree>
    <p:extLst>
      <p:ext uri="{BB962C8B-B14F-4D97-AF65-F5344CB8AC3E}">
        <p14:creationId xmlns:p14="http://schemas.microsoft.com/office/powerpoint/2010/main" val="30301232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hidden="1"/>
          <p:cNvSpPr>
            <a:spLocks noGrp="1"/>
          </p:cNvSpPr>
          <p:nvPr>
            <p:ph type="title"/>
          </p:nvPr>
        </p:nvSpPr>
        <p:spPr/>
        <p:txBody>
          <a:bodyPr/>
          <a:lstStyle/>
          <a:p>
            <a:endParaRPr lang="en-GB"/>
          </a:p>
        </p:txBody>
      </p:sp>
      <p:sp>
        <p:nvSpPr>
          <p:cNvPr id="4" name="Text Box 1">
            <a:extLst>
              <a:ext uri="{FF2B5EF4-FFF2-40B4-BE49-F238E27FC236}">
                <a16:creationId xmlns:a16="http://schemas.microsoft.com/office/drawing/2014/main" id="{BFF4A179-E71C-4E8C-89F3-9DADF2EC41CF}"/>
              </a:ext>
            </a:extLst>
          </p:cNvPr>
          <p:cNvSpPr txBox="1"/>
          <p:nvPr/>
        </p:nvSpPr>
        <p:spPr>
          <a:xfrm>
            <a:off x="323528" y="981075"/>
            <a:ext cx="8640959" cy="489585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en-GB" sz="2800" dirty="0">
                <a:latin typeface="Calibri" panose="020F0502020204030204" pitchFamily="34" charset="0"/>
                <a:ea typeface="Calibri" panose="020F0502020204030204" pitchFamily="34" charset="0"/>
                <a:cs typeface="Times New Roman" panose="02020603050405020304" pitchFamily="18" charset="0"/>
              </a:rPr>
              <a:t>An online system called Ref Sec is replacing our team I.D cards this season, please ensure that managers check these prior to the match. Any player not on their list is </a:t>
            </a:r>
            <a:r>
              <a:rPr lang="en-GB" sz="2800" b="1" dirty="0">
                <a:latin typeface="Calibri" panose="020F0502020204030204" pitchFamily="34" charset="0"/>
                <a:ea typeface="Calibri" panose="020F0502020204030204" pitchFamily="34" charset="0"/>
                <a:cs typeface="Times New Roman" panose="02020603050405020304" pitchFamily="18" charset="0"/>
              </a:rPr>
              <a:t>NOT </a:t>
            </a:r>
            <a:r>
              <a:rPr lang="en-GB" sz="2800" dirty="0">
                <a:latin typeface="Calibri" panose="020F0502020204030204" pitchFamily="34" charset="0"/>
                <a:ea typeface="Calibri" panose="020F0502020204030204" pitchFamily="34" charset="0"/>
                <a:cs typeface="Times New Roman" panose="02020603050405020304" pitchFamily="18" charset="0"/>
              </a:rPr>
              <a:t>allowed to play. There are no exceptions to this.</a:t>
            </a:r>
          </a:p>
          <a:p>
            <a:pPr>
              <a:lnSpc>
                <a:spcPct val="107000"/>
              </a:lnSpc>
              <a:spcAft>
                <a:spcPts val="800"/>
              </a:spcAft>
            </a:pPr>
            <a:r>
              <a:rPr lang="en-GB" sz="2800" dirty="0">
                <a:effectLst/>
                <a:latin typeface="Calibri" panose="020F0502020204030204" pitchFamily="34" charset="0"/>
                <a:ea typeface="Calibri" panose="020F0502020204030204" pitchFamily="34" charset="0"/>
                <a:cs typeface="Times New Roman" panose="02020603050405020304" pitchFamily="18" charset="0"/>
              </a:rPr>
              <a:t>If the manager is unable to produce this for the whole team the match must be </a:t>
            </a:r>
            <a:r>
              <a:rPr lang="en-GB" sz="2800" dirty="0">
                <a:latin typeface="Calibri" panose="020F0502020204030204" pitchFamily="34" charset="0"/>
                <a:ea typeface="Calibri" panose="020F0502020204030204" pitchFamily="34" charset="0"/>
                <a:cs typeface="Times New Roman" panose="02020603050405020304" pitchFamily="18" charset="0"/>
              </a:rPr>
              <a:t>postponed. Take your payment from the team without the team sheet, inform the referee co-ordinator and leave the match.</a:t>
            </a:r>
            <a:endParaRPr lang="en-GB" sz="24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GB" sz="4400" b="1" u="sng" dirty="0">
                <a:effectLst/>
                <a:latin typeface="Calibri" panose="020F0502020204030204" pitchFamily="34" charset="0"/>
                <a:ea typeface="Calibri" panose="020F0502020204030204" pitchFamily="34" charset="0"/>
                <a:cs typeface="Times New Roman" panose="02020603050405020304" pitchFamily="18" charset="0"/>
              </a:rPr>
              <a:t>This is a League Rule</a:t>
            </a:r>
            <a:endParaRPr lang="en-GB" sz="4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400" b="1" dirty="0">
                <a:effectLst/>
                <a:latin typeface="Calibri" panose="020F0502020204030204" pitchFamily="34"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28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8076132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2A7C7-55B5-4B95-AE84-A518273DAFB4}"/>
              </a:ext>
            </a:extLst>
          </p:cNvPr>
          <p:cNvSpPr>
            <a:spLocks noGrp="1"/>
          </p:cNvSpPr>
          <p:nvPr>
            <p:ph type="title"/>
          </p:nvPr>
        </p:nvSpPr>
        <p:spPr/>
        <p:txBody>
          <a:bodyPr/>
          <a:lstStyle/>
          <a:p>
            <a:r>
              <a:rPr lang="en-GB" dirty="0"/>
              <a:t>Cautions</a:t>
            </a:r>
          </a:p>
        </p:txBody>
      </p:sp>
      <p:sp>
        <p:nvSpPr>
          <p:cNvPr id="4" name="TextBox 3">
            <a:extLst>
              <a:ext uri="{FF2B5EF4-FFF2-40B4-BE49-F238E27FC236}">
                <a16:creationId xmlns:a16="http://schemas.microsoft.com/office/drawing/2014/main" id="{2ED3ECBA-8D8B-40C8-8B09-8DB4BDD7869D}"/>
              </a:ext>
            </a:extLst>
          </p:cNvPr>
          <p:cNvSpPr txBox="1"/>
          <p:nvPr/>
        </p:nvSpPr>
        <p:spPr>
          <a:xfrm>
            <a:off x="1115616" y="1916832"/>
            <a:ext cx="7344816" cy="1569660"/>
          </a:xfrm>
          <a:prstGeom prst="rect">
            <a:avLst/>
          </a:prstGeom>
          <a:noFill/>
        </p:spPr>
        <p:txBody>
          <a:bodyPr wrap="square" rtlCol="0">
            <a:spAutoFit/>
          </a:bodyPr>
          <a:lstStyle/>
          <a:p>
            <a:r>
              <a:rPr lang="en-GB" sz="3200" dirty="0"/>
              <a:t>All cautions must be reported to the FA on the Referee Portal. This must be done as soon as possible after the match.</a:t>
            </a:r>
          </a:p>
        </p:txBody>
      </p:sp>
    </p:spTree>
    <p:extLst>
      <p:ext uri="{BB962C8B-B14F-4D97-AF65-F5344CB8AC3E}">
        <p14:creationId xmlns:p14="http://schemas.microsoft.com/office/powerpoint/2010/main" val="33502205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620688"/>
            <a:ext cx="8064896" cy="5632311"/>
          </a:xfrm>
          <a:prstGeom prst="rect">
            <a:avLst/>
          </a:prstGeom>
          <a:noFill/>
        </p:spPr>
        <p:txBody>
          <a:bodyPr wrap="square" rtlCol="0">
            <a:spAutoFit/>
          </a:bodyPr>
          <a:lstStyle/>
          <a:p>
            <a:pPr algn="ctr"/>
            <a:r>
              <a:rPr lang="en-GB" sz="3600" dirty="0"/>
              <a:t>Football </a:t>
            </a:r>
            <a:r>
              <a:rPr lang="en-GB" sz="3600" dirty="0" err="1"/>
              <a:t>Mitoo</a:t>
            </a:r>
            <a:endParaRPr lang="en-GB" sz="3600" dirty="0"/>
          </a:p>
          <a:p>
            <a:endParaRPr lang="en-GB" sz="3600" dirty="0"/>
          </a:p>
          <a:p>
            <a:r>
              <a:rPr lang="en-GB" sz="5400" dirty="0">
                <a:hlinkClick r:id="rId2"/>
              </a:rPr>
              <a:t>https://football.mitoo.co.uk/News.cfm?LeagueCode=MHRML2025&amp;NB=0</a:t>
            </a:r>
            <a:endParaRPr lang="en-GB" sz="5400" dirty="0"/>
          </a:p>
          <a:p>
            <a:endParaRPr lang="en-GB" sz="5400" dirty="0"/>
          </a:p>
          <a:p>
            <a:r>
              <a:rPr lang="en-GB" sz="3600" dirty="0"/>
              <a:t>Please check you are in the correct season.</a:t>
            </a:r>
          </a:p>
        </p:txBody>
      </p:sp>
    </p:spTree>
    <p:extLst>
      <p:ext uri="{BB962C8B-B14F-4D97-AF65-F5344CB8AC3E}">
        <p14:creationId xmlns:p14="http://schemas.microsoft.com/office/powerpoint/2010/main" val="5731588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hidden="1"/>
          <p:cNvSpPr>
            <a:spLocks noGrp="1"/>
          </p:cNvSpPr>
          <p:nvPr>
            <p:ph type="title"/>
          </p:nvPr>
        </p:nvSpPr>
        <p:spPr/>
        <p:txBody>
          <a:bodyPr/>
          <a:lstStyle/>
          <a:p>
            <a:endParaRPr lang="en-GB" dirty="0"/>
          </a:p>
        </p:txBody>
      </p:sp>
      <p:sp>
        <p:nvSpPr>
          <p:cNvPr id="4" name="TextBox 3">
            <a:extLst>
              <a:ext uri="{FF2B5EF4-FFF2-40B4-BE49-F238E27FC236}">
                <a16:creationId xmlns:a16="http://schemas.microsoft.com/office/drawing/2014/main" id="{A611663F-D5D3-CF27-E733-C72B52BB1EB1}"/>
              </a:ext>
            </a:extLst>
          </p:cNvPr>
          <p:cNvSpPr txBox="1"/>
          <p:nvPr/>
        </p:nvSpPr>
        <p:spPr>
          <a:xfrm>
            <a:off x="683568" y="764704"/>
            <a:ext cx="7128792" cy="646331"/>
          </a:xfrm>
          <a:prstGeom prst="rect">
            <a:avLst/>
          </a:prstGeom>
          <a:noFill/>
        </p:spPr>
        <p:txBody>
          <a:bodyPr wrap="square" rtlCol="0">
            <a:spAutoFit/>
          </a:bodyPr>
          <a:lstStyle/>
          <a:p>
            <a:pPr algn="ctr"/>
            <a:r>
              <a:rPr lang="en-GB" sz="3600" b="1" dirty="0"/>
              <a:t>How do I find the managers details?</a:t>
            </a:r>
          </a:p>
        </p:txBody>
      </p:sp>
      <p:sp>
        <p:nvSpPr>
          <p:cNvPr id="5" name="TextBox 4">
            <a:extLst>
              <a:ext uri="{FF2B5EF4-FFF2-40B4-BE49-F238E27FC236}">
                <a16:creationId xmlns:a16="http://schemas.microsoft.com/office/drawing/2014/main" id="{2714A4F2-6A4B-49CD-0C71-AC4566933D9D}"/>
              </a:ext>
            </a:extLst>
          </p:cNvPr>
          <p:cNvSpPr txBox="1"/>
          <p:nvPr/>
        </p:nvSpPr>
        <p:spPr>
          <a:xfrm>
            <a:off x="827584" y="1808820"/>
            <a:ext cx="7128792" cy="3539430"/>
          </a:xfrm>
          <a:prstGeom prst="rect">
            <a:avLst/>
          </a:prstGeom>
          <a:noFill/>
        </p:spPr>
        <p:txBody>
          <a:bodyPr wrap="square" rtlCol="0">
            <a:spAutoFit/>
          </a:bodyPr>
          <a:lstStyle/>
          <a:p>
            <a:r>
              <a:rPr lang="en-GB" sz="3200" dirty="0"/>
              <a:t>All club contacts, along with committee contacts and our rules can be found on the Robin Road App.</a:t>
            </a:r>
          </a:p>
          <a:p>
            <a:r>
              <a:rPr lang="en-GB" sz="3200" dirty="0"/>
              <a:t>Please download the app then search for Mid Herts League.</a:t>
            </a:r>
          </a:p>
          <a:p>
            <a:r>
              <a:rPr lang="en-GB" sz="3200" dirty="0"/>
              <a:t>If you notice any missing or incorrect details please let us know. </a:t>
            </a:r>
          </a:p>
        </p:txBody>
      </p:sp>
    </p:spTree>
    <p:extLst>
      <p:ext uri="{BB962C8B-B14F-4D97-AF65-F5344CB8AC3E}">
        <p14:creationId xmlns:p14="http://schemas.microsoft.com/office/powerpoint/2010/main" val="23544221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68DF50C-6532-4A94-95F9-822AAA209633}"/>
              </a:ext>
            </a:extLst>
          </p:cNvPr>
          <p:cNvSpPr txBox="1"/>
          <p:nvPr/>
        </p:nvSpPr>
        <p:spPr>
          <a:xfrm>
            <a:off x="179512" y="260648"/>
            <a:ext cx="8136904" cy="6740307"/>
          </a:xfrm>
          <a:prstGeom prst="rect">
            <a:avLst/>
          </a:prstGeom>
          <a:noFill/>
        </p:spPr>
        <p:txBody>
          <a:bodyPr wrap="square" rtlCol="0">
            <a:spAutoFit/>
          </a:bodyPr>
          <a:lstStyle/>
          <a:p>
            <a:r>
              <a:rPr lang="en-GB" sz="4800" dirty="0"/>
              <a:t>Please make sure you are familiar with the League Rules for the age groups that you have chosen to Referee. One of the biggest complaints we as a League get, is that Referees are not familiar with the Rules for the age group! These can be found in the appendices</a:t>
            </a:r>
          </a:p>
        </p:txBody>
      </p:sp>
    </p:spTree>
    <p:extLst>
      <p:ext uri="{BB962C8B-B14F-4D97-AF65-F5344CB8AC3E}">
        <p14:creationId xmlns:p14="http://schemas.microsoft.com/office/powerpoint/2010/main" val="12944934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45378F4-86B1-4AAA-86B8-2A44D2C49B7A}"/>
              </a:ext>
            </a:extLst>
          </p:cNvPr>
          <p:cNvSpPr txBox="1"/>
          <p:nvPr/>
        </p:nvSpPr>
        <p:spPr>
          <a:xfrm>
            <a:off x="683568" y="548680"/>
            <a:ext cx="8064896" cy="923330"/>
          </a:xfrm>
          <a:prstGeom prst="rect">
            <a:avLst/>
          </a:prstGeom>
          <a:noFill/>
        </p:spPr>
        <p:txBody>
          <a:bodyPr wrap="square" rtlCol="0">
            <a:spAutoFit/>
          </a:bodyPr>
          <a:lstStyle/>
          <a:p>
            <a:pPr algn="ctr"/>
            <a:r>
              <a:rPr lang="en-GB" sz="5400" b="1" dirty="0"/>
              <a:t>County Cup Appointments</a:t>
            </a:r>
          </a:p>
        </p:txBody>
      </p:sp>
      <p:sp>
        <p:nvSpPr>
          <p:cNvPr id="3" name="TextBox 2">
            <a:extLst>
              <a:ext uri="{FF2B5EF4-FFF2-40B4-BE49-F238E27FC236}">
                <a16:creationId xmlns:a16="http://schemas.microsoft.com/office/drawing/2014/main" id="{FB67FF72-11C7-460C-816F-40BA41CFB550}"/>
              </a:ext>
            </a:extLst>
          </p:cNvPr>
          <p:cNvSpPr txBox="1"/>
          <p:nvPr/>
        </p:nvSpPr>
        <p:spPr>
          <a:xfrm>
            <a:off x="683568" y="1628800"/>
            <a:ext cx="7776864" cy="3970318"/>
          </a:xfrm>
          <a:prstGeom prst="rect">
            <a:avLst/>
          </a:prstGeom>
          <a:noFill/>
        </p:spPr>
        <p:txBody>
          <a:bodyPr wrap="square" rtlCol="0">
            <a:spAutoFit/>
          </a:bodyPr>
          <a:lstStyle/>
          <a:p>
            <a:r>
              <a:rPr lang="en-GB" sz="2800" dirty="0"/>
              <a:t>Mid Herts do not appoint Referees to County Cups. </a:t>
            </a:r>
          </a:p>
          <a:p>
            <a:endParaRPr lang="en-GB" sz="2800" dirty="0"/>
          </a:p>
          <a:p>
            <a:r>
              <a:rPr lang="en-GB" sz="2800" b="1" u="sng" dirty="0"/>
              <a:t>We do not get notified</a:t>
            </a:r>
            <a:r>
              <a:rPr lang="en-GB" sz="2800" dirty="0"/>
              <a:t> of Referees that are appointed to County Cups. So please ensure that you inform us.</a:t>
            </a:r>
          </a:p>
          <a:p>
            <a:endParaRPr lang="en-GB" sz="2800" dirty="0"/>
          </a:p>
          <a:p>
            <a:r>
              <a:rPr lang="en-GB" sz="2800" dirty="0"/>
              <a:t>County Cups take precedence over League games.  If you decline a County Cup appointment, you </a:t>
            </a:r>
            <a:r>
              <a:rPr lang="en-GB" sz="2800" b="1" dirty="0"/>
              <a:t>CANNOT </a:t>
            </a:r>
            <a:r>
              <a:rPr lang="en-GB" sz="2800" dirty="0"/>
              <a:t>Referee a League game instead.</a:t>
            </a:r>
            <a:endParaRPr lang="en-GB" sz="2800" b="1" dirty="0"/>
          </a:p>
        </p:txBody>
      </p:sp>
    </p:spTree>
    <p:extLst>
      <p:ext uri="{BB962C8B-B14F-4D97-AF65-F5344CB8AC3E}">
        <p14:creationId xmlns:p14="http://schemas.microsoft.com/office/powerpoint/2010/main" val="4295220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930226"/>
          </a:xfrm>
        </p:spPr>
        <p:txBody>
          <a:bodyPr>
            <a:normAutofit/>
          </a:bodyPr>
          <a:lstStyle/>
          <a:p>
            <a:br>
              <a:rPr lang="en-GB" dirty="0"/>
            </a:br>
            <a:endParaRPr lang="en-GB" sz="2400" dirty="0"/>
          </a:p>
        </p:txBody>
      </p:sp>
      <p:pic>
        <p:nvPicPr>
          <p:cNvPr id="6" name="Picture 5"/>
          <p:cNvPicPr>
            <a:picLocks noChangeAspect="1"/>
          </p:cNvPicPr>
          <p:nvPr/>
        </p:nvPicPr>
        <p:blipFill rotWithShape="1">
          <a:blip r:embed="rId2"/>
          <a:srcRect t="6579" b="6579"/>
          <a:stretch/>
        </p:blipFill>
        <p:spPr>
          <a:xfrm>
            <a:off x="0" y="2384306"/>
            <a:ext cx="9144000" cy="4464497"/>
          </a:xfrm>
          <a:prstGeom prst="rect">
            <a:avLst/>
          </a:prstGeom>
        </p:spPr>
      </p:pic>
      <p:sp>
        <p:nvSpPr>
          <p:cNvPr id="7" name="TextBox 6"/>
          <p:cNvSpPr txBox="1"/>
          <p:nvPr/>
        </p:nvSpPr>
        <p:spPr>
          <a:xfrm>
            <a:off x="0" y="201122"/>
            <a:ext cx="9324528" cy="1815882"/>
          </a:xfrm>
          <a:prstGeom prst="rect">
            <a:avLst/>
          </a:prstGeom>
          <a:noFill/>
        </p:spPr>
        <p:txBody>
          <a:bodyPr wrap="square" rtlCol="0">
            <a:spAutoFit/>
          </a:bodyPr>
          <a:lstStyle/>
          <a:p>
            <a:r>
              <a:rPr lang="en-GB" sz="2800" dirty="0"/>
              <a:t>Click Login</a:t>
            </a:r>
          </a:p>
          <a:p>
            <a:endParaRPr lang="en-GB" sz="2800" dirty="0"/>
          </a:p>
          <a:p>
            <a:r>
              <a:rPr lang="en-GB" sz="2800" dirty="0"/>
              <a:t>Enter your name</a:t>
            </a:r>
          </a:p>
          <a:p>
            <a:r>
              <a:rPr lang="en-GB" sz="2800" dirty="0"/>
              <a:t>and the league password DD3,  this gets you access into </a:t>
            </a:r>
            <a:r>
              <a:rPr lang="en-GB" sz="2800" dirty="0" err="1"/>
              <a:t>Mitoo</a:t>
            </a:r>
            <a:endParaRPr lang="en-GB" sz="2800" dirty="0"/>
          </a:p>
        </p:txBody>
      </p:sp>
      <p:sp>
        <p:nvSpPr>
          <p:cNvPr id="8" name="Down Arrow 5"/>
          <p:cNvSpPr/>
          <p:nvPr/>
        </p:nvSpPr>
        <p:spPr>
          <a:xfrm>
            <a:off x="4463988" y="3824466"/>
            <a:ext cx="432048" cy="1584176"/>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9975526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200" dirty="0"/>
              <a:t>Select your name from the drop down menu</a:t>
            </a:r>
            <a:br>
              <a:rPr lang="en-GB" sz="3200" dirty="0"/>
            </a:br>
            <a:r>
              <a:rPr lang="en-GB" sz="3200" dirty="0"/>
              <a:t>Then enter your unique password and click ok</a:t>
            </a:r>
            <a:br>
              <a:rPr lang="en-GB" sz="2800" dirty="0"/>
            </a:br>
            <a:endParaRPr lang="en-GB" sz="2800" dirty="0"/>
          </a:p>
        </p:txBody>
      </p:sp>
      <p:sp>
        <p:nvSpPr>
          <p:cNvPr id="3" name="Content Placeholder 2"/>
          <p:cNvSpPr>
            <a:spLocks noGrp="1"/>
          </p:cNvSpPr>
          <p:nvPr>
            <p:ph idx="1"/>
          </p:nvPr>
        </p:nvSpPr>
        <p:spPr/>
        <p:txBody>
          <a:bodyPr/>
          <a:lstStyle/>
          <a:p>
            <a:endParaRPr lang="en-GB"/>
          </a:p>
        </p:txBody>
      </p:sp>
      <p:pic>
        <p:nvPicPr>
          <p:cNvPr id="5" name="Picture 4"/>
          <p:cNvPicPr/>
          <p:nvPr/>
        </p:nvPicPr>
        <p:blipFill rotWithShape="1">
          <a:blip r:embed="rId2">
            <a:extLst>
              <a:ext uri="{28A0092B-C50C-407E-A947-70E740481C1C}">
                <a14:useLocalDpi xmlns:a14="http://schemas.microsoft.com/office/drawing/2010/main" val="0"/>
              </a:ext>
            </a:extLst>
          </a:blip>
          <a:srcRect t="11231" r="166" b="5715"/>
          <a:stretch/>
        </p:blipFill>
        <p:spPr bwMode="auto">
          <a:xfrm>
            <a:off x="457200" y="1600201"/>
            <a:ext cx="8229599" cy="4525962"/>
          </a:xfrm>
          <a:prstGeom prst="rect">
            <a:avLst/>
          </a:prstGeom>
          <a:ln>
            <a:noFill/>
          </a:ln>
          <a:extLst>
            <a:ext uri="{53640926-AAD7-44D8-BBD7-CCE9431645EC}">
              <a14:shadowObscured xmlns:a14="http://schemas.microsoft.com/office/drawing/2010/main"/>
            </a:ext>
          </a:extLst>
        </p:spPr>
      </p:pic>
      <p:sp>
        <p:nvSpPr>
          <p:cNvPr id="6" name="Down Arrow 5"/>
          <p:cNvSpPr/>
          <p:nvPr/>
        </p:nvSpPr>
        <p:spPr>
          <a:xfrm>
            <a:off x="2267744" y="4221088"/>
            <a:ext cx="720080" cy="1166199"/>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0240631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600" dirty="0"/>
              <a:t>A dialogue box will open, to update your availability click here</a:t>
            </a:r>
          </a:p>
        </p:txBody>
      </p:sp>
      <p:pic>
        <p:nvPicPr>
          <p:cNvPr id="6" name="Content Placeholder 5"/>
          <p:cNvPicPr>
            <a:picLocks noGrp="1" noChangeAspect="1"/>
          </p:cNvPicPr>
          <p:nvPr>
            <p:ph idx="1"/>
          </p:nvPr>
        </p:nvPicPr>
        <p:blipFill rotWithShape="1">
          <a:blip r:embed="rId2"/>
          <a:srcRect t="9818" r="4314" b="5775"/>
          <a:stretch/>
        </p:blipFill>
        <p:spPr>
          <a:xfrm>
            <a:off x="539552" y="2132856"/>
            <a:ext cx="7985483" cy="3960440"/>
          </a:xfrm>
          <a:prstGeom prst="rect">
            <a:avLst/>
          </a:prstGeom>
        </p:spPr>
      </p:pic>
      <p:sp>
        <p:nvSpPr>
          <p:cNvPr id="5" name="Right Arrow 4"/>
          <p:cNvSpPr/>
          <p:nvPr/>
        </p:nvSpPr>
        <p:spPr>
          <a:xfrm>
            <a:off x="1115616" y="3465004"/>
            <a:ext cx="2160240" cy="648072"/>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8618837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838946"/>
          </a:xfrm>
        </p:spPr>
        <p:txBody>
          <a:bodyPr>
            <a:noAutofit/>
          </a:bodyPr>
          <a:lstStyle/>
          <a:p>
            <a:pPr algn="l"/>
            <a:r>
              <a:rPr lang="en-GB" sz="3200" dirty="0"/>
              <a:t>A calendar will open, to update, click on the date and mark yourself as available or not.  Please include any additional information such as ‘KO no later/earlier than…’ or ‘one match only’ etc in the comments.</a:t>
            </a:r>
          </a:p>
        </p:txBody>
      </p:sp>
      <p:pic>
        <p:nvPicPr>
          <p:cNvPr id="4" name="Content Placeholder 3"/>
          <p:cNvPicPr>
            <a:picLocks noGrp="1" noChangeAspect="1"/>
          </p:cNvPicPr>
          <p:nvPr>
            <p:ph idx="1"/>
          </p:nvPr>
        </p:nvPicPr>
        <p:blipFill rotWithShape="1">
          <a:blip r:embed="rId2"/>
          <a:srcRect l="1" t="11769" r="802" b="5500"/>
          <a:stretch/>
        </p:blipFill>
        <p:spPr>
          <a:xfrm>
            <a:off x="454969" y="3579912"/>
            <a:ext cx="7985483" cy="3277480"/>
          </a:xfrm>
          <a:prstGeom prst="rect">
            <a:avLst/>
          </a:prstGeom>
        </p:spPr>
      </p:pic>
    </p:spTree>
    <p:extLst>
      <p:ext uri="{BB962C8B-B14F-4D97-AF65-F5344CB8AC3E}">
        <p14:creationId xmlns:p14="http://schemas.microsoft.com/office/powerpoint/2010/main" val="8648264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hidden="1"/>
          <p:cNvSpPr>
            <a:spLocks noGrp="1"/>
          </p:cNvSpPr>
          <p:nvPr>
            <p:ph type="title"/>
          </p:nvPr>
        </p:nvSpPr>
        <p:spPr/>
        <p:txBody>
          <a:bodyPr>
            <a:normAutofit fontScale="90000"/>
          </a:bodyPr>
          <a:lstStyle/>
          <a:p>
            <a:r>
              <a:rPr lang="en-GB"/>
              <a:t>How far in advance do I need to update my availability?</a:t>
            </a:r>
            <a:endParaRPr lang="en-GB" dirty="0"/>
          </a:p>
        </p:txBody>
      </p:sp>
      <p:sp>
        <p:nvSpPr>
          <p:cNvPr id="4" name="TextBox 3">
            <a:extLst>
              <a:ext uri="{FF2B5EF4-FFF2-40B4-BE49-F238E27FC236}">
                <a16:creationId xmlns:a16="http://schemas.microsoft.com/office/drawing/2014/main" id="{0491D57A-B643-3612-CC40-75C38DE24E00}"/>
              </a:ext>
            </a:extLst>
          </p:cNvPr>
          <p:cNvSpPr txBox="1"/>
          <p:nvPr/>
        </p:nvSpPr>
        <p:spPr>
          <a:xfrm>
            <a:off x="899592" y="908720"/>
            <a:ext cx="7416824" cy="5078313"/>
          </a:xfrm>
          <a:prstGeom prst="rect">
            <a:avLst/>
          </a:prstGeom>
          <a:noFill/>
        </p:spPr>
        <p:txBody>
          <a:bodyPr wrap="square" rtlCol="0">
            <a:spAutoFit/>
          </a:bodyPr>
          <a:lstStyle/>
          <a:p>
            <a:r>
              <a:rPr lang="en-GB" sz="3600" dirty="0"/>
              <a:t>Please update availability as early as possible, but also ensure that it is correct. Work is always going on behind the scenes and allocations may be being worked on before you can see them. Referees who mark themselves as available after midday on the Sunday before may not be allocated matches.</a:t>
            </a:r>
          </a:p>
        </p:txBody>
      </p:sp>
    </p:spTree>
    <p:extLst>
      <p:ext uri="{BB962C8B-B14F-4D97-AF65-F5344CB8AC3E}">
        <p14:creationId xmlns:p14="http://schemas.microsoft.com/office/powerpoint/2010/main" val="12674038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F29DAC-82F4-4223-BCEC-6145D07D454C}"/>
              </a:ext>
            </a:extLst>
          </p:cNvPr>
          <p:cNvSpPr>
            <a:spLocks noGrp="1"/>
          </p:cNvSpPr>
          <p:nvPr>
            <p:ph type="title"/>
          </p:nvPr>
        </p:nvSpPr>
        <p:spPr/>
        <p:txBody>
          <a:bodyPr>
            <a:normAutofit fontScale="90000"/>
          </a:bodyPr>
          <a:lstStyle/>
          <a:p>
            <a:r>
              <a:rPr lang="en-GB" dirty="0"/>
              <a:t>To view your allocated matches click here</a:t>
            </a:r>
          </a:p>
        </p:txBody>
      </p:sp>
      <p:pic>
        <p:nvPicPr>
          <p:cNvPr id="3" name="Content Placeholder 5">
            <a:extLst>
              <a:ext uri="{FF2B5EF4-FFF2-40B4-BE49-F238E27FC236}">
                <a16:creationId xmlns:a16="http://schemas.microsoft.com/office/drawing/2014/main" id="{0A45DB03-66F5-4A83-8271-92CAC75696B6}"/>
              </a:ext>
            </a:extLst>
          </p:cNvPr>
          <p:cNvPicPr>
            <a:picLocks noChangeAspect="1"/>
          </p:cNvPicPr>
          <p:nvPr/>
        </p:nvPicPr>
        <p:blipFill rotWithShape="1">
          <a:blip r:embed="rId2"/>
          <a:srcRect t="9818" r="4314" b="5775"/>
          <a:stretch/>
        </p:blipFill>
        <p:spPr>
          <a:xfrm>
            <a:off x="579258" y="1507090"/>
            <a:ext cx="7985483" cy="3960440"/>
          </a:xfrm>
          <a:prstGeom prst="rect">
            <a:avLst/>
          </a:prstGeom>
        </p:spPr>
      </p:pic>
      <p:sp>
        <p:nvSpPr>
          <p:cNvPr id="4" name="Arrow: Left 3">
            <a:extLst>
              <a:ext uri="{FF2B5EF4-FFF2-40B4-BE49-F238E27FC236}">
                <a16:creationId xmlns:a16="http://schemas.microsoft.com/office/drawing/2014/main" id="{C3497E09-65E3-47B6-8BB9-3CAC8B10E75C}"/>
              </a:ext>
            </a:extLst>
          </p:cNvPr>
          <p:cNvSpPr/>
          <p:nvPr/>
        </p:nvSpPr>
        <p:spPr>
          <a:xfrm>
            <a:off x="3707904" y="3645024"/>
            <a:ext cx="1440160" cy="648072"/>
          </a:xfrm>
          <a:prstGeom prst="lef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8827759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hidden="1"/>
          <p:cNvSpPr>
            <a:spLocks noGrp="1"/>
          </p:cNvSpPr>
          <p:nvPr>
            <p:ph type="title"/>
          </p:nvPr>
        </p:nvSpPr>
        <p:spPr/>
        <p:txBody>
          <a:bodyPr/>
          <a:lstStyle/>
          <a:p>
            <a:r>
              <a:rPr lang="en-GB"/>
              <a:t>How will I be contacted?</a:t>
            </a:r>
            <a:endParaRPr lang="en-GB" dirty="0"/>
          </a:p>
        </p:txBody>
      </p:sp>
      <p:sp>
        <p:nvSpPr>
          <p:cNvPr id="4" name="TextBox 3">
            <a:extLst>
              <a:ext uri="{FF2B5EF4-FFF2-40B4-BE49-F238E27FC236}">
                <a16:creationId xmlns:a16="http://schemas.microsoft.com/office/drawing/2014/main" id="{85DF494B-64A5-DBDF-3C7C-DDA3257B9BCB}"/>
              </a:ext>
            </a:extLst>
          </p:cNvPr>
          <p:cNvSpPr txBox="1"/>
          <p:nvPr/>
        </p:nvSpPr>
        <p:spPr>
          <a:xfrm>
            <a:off x="1043608" y="620688"/>
            <a:ext cx="7128792" cy="2677656"/>
          </a:xfrm>
          <a:prstGeom prst="rect">
            <a:avLst/>
          </a:prstGeom>
          <a:noFill/>
        </p:spPr>
        <p:txBody>
          <a:bodyPr wrap="square" rtlCol="0">
            <a:spAutoFit/>
          </a:bodyPr>
          <a:lstStyle/>
          <a:p>
            <a:pPr algn="ctr"/>
            <a:r>
              <a:rPr lang="en-GB" sz="3600" dirty="0"/>
              <a:t>How will I be contacted?</a:t>
            </a:r>
          </a:p>
          <a:p>
            <a:pPr algn="ctr"/>
            <a:endParaRPr lang="en-GB" sz="3600" dirty="0"/>
          </a:p>
          <a:p>
            <a:r>
              <a:rPr lang="en-GB" sz="2400" dirty="0"/>
              <a:t>You should be contacted by the home team manager no later than 9pm on Tuesday evening.</a:t>
            </a:r>
          </a:p>
          <a:p>
            <a:r>
              <a:rPr lang="en-GB" sz="2400" dirty="0"/>
              <a:t>Please ensure that you respond to this to confirm your attendance.</a:t>
            </a:r>
          </a:p>
        </p:txBody>
      </p:sp>
    </p:spTree>
    <p:extLst>
      <p:ext uri="{BB962C8B-B14F-4D97-AF65-F5344CB8AC3E}">
        <p14:creationId xmlns:p14="http://schemas.microsoft.com/office/powerpoint/2010/main" val="33560473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Ref_Presentation 2015-2016</Template>
  <TotalTime>55304</TotalTime>
  <Words>1189</Words>
  <Application>Microsoft Office PowerPoint</Application>
  <PresentationFormat>On-screen Show (4:3)</PresentationFormat>
  <Paragraphs>93</Paragraphs>
  <Slides>22</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22</vt:i4>
      </vt:variant>
    </vt:vector>
  </HeadingPairs>
  <TitlesOfParts>
    <vt:vector size="25" baseType="lpstr">
      <vt:lpstr>Arial</vt:lpstr>
      <vt:lpstr>Calibri</vt:lpstr>
      <vt:lpstr>Office Theme</vt:lpstr>
      <vt:lpstr>PowerPoint Presentation</vt:lpstr>
      <vt:lpstr>PowerPoint Presentation</vt:lpstr>
      <vt:lpstr> </vt:lpstr>
      <vt:lpstr>Select your name from the drop down menu Then enter your unique password and click ok </vt:lpstr>
      <vt:lpstr>A dialogue box will open, to update your availability click here</vt:lpstr>
      <vt:lpstr>A calendar will open, to update, click on the date and mark yourself as available or not.  Please include any additional information such as ‘KO no later/earlier than…’ or ‘one match only’ etc in the comments.</vt:lpstr>
      <vt:lpstr>How far in advance do I need to update my availability?</vt:lpstr>
      <vt:lpstr>To view your allocated matches click here</vt:lpstr>
      <vt:lpstr>How will I be contacted?</vt:lpstr>
      <vt:lpstr>What if I’m not contacted?</vt:lpstr>
      <vt:lpstr>Can I accept extra games? </vt:lpstr>
      <vt:lpstr>PowerPoint Presentation</vt:lpstr>
      <vt:lpstr>PowerPoint Presentation</vt:lpstr>
      <vt:lpstr>PowerPoint Presentation</vt:lpstr>
      <vt:lpstr>PowerPoint Presentation</vt:lpstr>
      <vt:lpstr>MHRML Match Report Cards </vt:lpstr>
      <vt:lpstr>This is done using the following link  https://forms.gle/SoJBHqkzuDeqtDMD6 </vt:lpstr>
      <vt:lpstr>PowerPoint Presentation</vt:lpstr>
      <vt:lpstr>Cautions</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Maxine Carter</dc:creator>
  <cp:lastModifiedBy>Kate Melia</cp:lastModifiedBy>
  <cp:revision>65</cp:revision>
  <dcterms:created xsi:type="dcterms:W3CDTF">2015-09-03T09:23:33Z</dcterms:created>
  <dcterms:modified xsi:type="dcterms:W3CDTF">2025-08-21T08:41:14Z</dcterms:modified>
  <cp:contentStatus/>
</cp:coreProperties>
</file>